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93" r:id="rId3"/>
    <p:sldId id="257" r:id="rId4"/>
    <p:sldId id="307" r:id="rId5"/>
    <p:sldId id="301" r:id="rId6"/>
    <p:sldId id="303" r:id="rId7"/>
    <p:sldId id="305" r:id="rId8"/>
    <p:sldId id="306" r:id="rId9"/>
    <p:sldId id="304" r:id="rId10"/>
    <p:sldId id="308" r:id="rId11"/>
    <p:sldId id="30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3/8/2024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3/8/2024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3/8/2024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3/8/2024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3/8/2024</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3/8/2024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3/8/2024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3/8/2024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3/8/2024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3/8/2024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3/8/2024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3/8/2024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0fVoz4V75_E?feature=oemb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4" name="Freeform: Shape 1043">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Freeform: Shape 1045">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8" name="Freeform: Shape 1047">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50" name="Freeform: Shape 1049">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52" name="Freeform: Shape 1051">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888DBE8-157A-2820-5F17-2A7263811548}"/>
              </a:ext>
            </a:extLst>
          </p:cNvPr>
          <p:cNvSpPr>
            <a:spLocks noGrp="1"/>
          </p:cNvSpPr>
          <p:nvPr>
            <p:ph type="ctrTitle"/>
          </p:nvPr>
        </p:nvSpPr>
        <p:spPr>
          <a:xfrm>
            <a:off x="1743607" y="3912041"/>
            <a:ext cx="8394306" cy="1396053"/>
          </a:xfrm>
        </p:spPr>
        <p:txBody>
          <a:bodyPr anchor="b">
            <a:normAutofit/>
          </a:bodyPr>
          <a:lstStyle/>
          <a:p>
            <a:pPr algn="ctr"/>
            <a:r>
              <a:rPr lang="en-US" dirty="0"/>
              <a:t>Respiratory System</a:t>
            </a:r>
            <a:endParaRPr lang="en-AU" dirty="0"/>
          </a:p>
        </p:txBody>
      </p:sp>
      <p:sp>
        <p:nvSpPr>
          <p:cNvPr id="3" name="Subtitle 2">
            <a:extLst>
              <a:ext uri="{FF2B5EF4-FFF2-40B4-BE49-F238E27FC236}">
                <a16:creationId xmlns:a16="http://schemas.microsoft.com/office/drawing/2014/main" id="{AE07AE95-F8FB-D371-4C43-5A92F263451B}"/>
              </a:ext>
            </a:extLst>
          </p:cNvPr>
          <p:cNvSpPr>
            <a:spLocks noGrp="1"/>
          </p:cNvSpPr>
          <p:nvPr>
            <p:ph type="subTitle" idx="1"/>
          </p:nvPr>
        </p:nvSpPr>
        <p:spPr>
          <a:xfrm>
            <a:off x="2619375" y="5308096"/>
            <a:ext cx="6953250" cy="862394"/>
          </a:xfrm>
        </p:spPr>
        <p:txBody>
          <a:bodyPr anchor="t">
            <a:normAutofit/>
          </a:bodyPr>
          <a:lstStyle/>
          <a:p>
            <a:pPr algn="ctr"/>
            <a:r>
              <a:rPr lang="en-US"/>
              <a:t>AEHBY ATAR Human Biology</a:t>
            </a:r>
            <a:endParaRPr lang="en-AU"/>
          </a:p>
          <a:p>
            <a:pPr algn="ctr"/>
            <a:endParaRPr lang="en-AU"/>
          </a:p>
        </p:txBody>
      </p:sp>
      <p:pic>
        <p:nvPicPr>
          <p:cNvPr id="4" name="Picture 3">
            <a:extLst>
              <a:ext uri="{FF2B5EF4-FFF2-40B4-BE49-F238E27FC236}">
                <a16:creationId xmlns:a16="http://schemas.microsoft.com/office/drawing/2014/main" id="{09555533-11F7-8343-A6AD-50A619F38F05}"/>
              </a:ext>
            </a:extLst>
          </p:cNvPr>
          <p:cNvPicPr>
            <a:picLocks noChangeAspect="1"/>
          </p:cNvPicPr>
          <p:nvPr/>
        </p:nvPicPr>
        <p:blipFill>
          <a:blip r:embed="rId2"/>
          <a:stretch>
            <a:fillRect/>
          </a:stretch>
        </p:blipFill>
        <p:spPr>
          <a:xfrm>
            <a:off x="4074879" y="373086"/>
            <a:ext cx="3071975" cy="3978097"/>
          </a:xfrm>
          <a:prstGeom prst="rect">
            <a:avLst/>
          </a:prstGeom>
        </p:spPr>
      </p:pic>
    </p:spTree>
    <p:extLst>
      <p:ext uri="{BB962C8B-B14F-4D97-AF65-F5344CB8AC3E}">
        <p14:creationId xmlns:p14="http://schemas.microsoft.com/office/powerpoint/2010/main" val="6179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1CA2A16-7978-E1F1-FBD6-73CB90855F67}"/>
              </a:ext>
            </a:extLst>
          </p:cNvPr>
          <p:cNvPicPr>
            <a:picLocks noGrp="1" noChangeAspect="1"/>
          </p:cNvPicPr>
          <p:nvPr>
            <p:ph idx="1"/>
          </p:nvPr>
        </p:nvPicPr>
        <p:blipFill>
          <a:blip r:embed="rId2"/>
          <a:stretch>
            <a:fillRect/>
          </a:stretch>
        </p:blipFill>
        <p:spPr>
          <a:xfrm>
            <a:off x="2193179" y="643467"/>
            <a:ext cx="7819040" cy="5571066"/>
          </a:xfrm>
          <a:prstGeom prst="rect">
            <a:avLst/>
          </a:prstGeom>
        </p:spPr>
      </p:pic>
    </p:spTree>
    <p:extLst>
      <p:ext uri="{BB962C8B-B14F-4D97-AF65-F5344CB8AC3E}">
        <p14:creationId xmlns:p14="http://schemas.microsoft.com/office/powerpoint/2010/main" val="97282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A219996-E115-8B9A-1078-86CE1D146CF9}"/>
            </a:ext>
          </a:extLst>
        </p:cNvPr>
        <p:cNvGrpSpPr/>
        <p:nvPr/>
      </p:nvGrpSpPr>
      <p:grpSpPr>
        <a:xfrm>
          <a:off x="0" y="0"/>
          <a:ext cx="0" cy="0"/>
          <a:chOff x="0" y="0"/>
          <a:chExt cx="0" cy="0"/>
        </a:xfrm>
      </p:grpSpPr>
      <p:sp useBgFill="1">
        <p:nvSpPr>
          <p:cNvPr id="3101" name="Rectangle 3100">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03" name="Freeform: Shape 3102">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05" name="Freeform: Shape 3104">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A1684EF-6E51-14D2-1CF5-9F510F66FFD5}"/>
              </a:ext>
            </a:extLst>
          </p:cNvPr>
          <p:cNvSpPr>
            <a:spLocks noGrp="1"/>
          </p:cNvSpPr>
          <p:nvPr>
            <p:ph type="title"/>
          </p:nvPr>
        </p:nvSpPr>
        <p:spPr>
          <a:xfrm>
            <a:off x="653310" y="546877"/>
            <a:ext cx="5687681" cy="1053160"/>
          </a:xfrm>
        </p:spPr>
        <p:txBody>
          <a:bodyPr anchor="b">
            <a:normAutofit/>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E00C9058-88E4-51D4-E2E6-318126B88D1B}"/>
              </a:ext>
            </a:extLst>
          </p:cNvPr>
          <p:cNvSpPr>
            <a:spLocks noGrp="1"/>
          </p:cNvSpPr>
          <p:nvPr>
            <p:ph idx="1"/>
          </p:nvPr>
        </p:nvSpPr>
        <p:spPr>
          <a:xfrm>
            <a:off x="653310" y="1753299"/>
            <a:ext cx="5442689" cy="4210939"/>
          </a:xfrm>
        </p:spPr>
        <p:txBody>
          <a:bodyPr anchor="t">
            <a:normAutofit/>
          </a:bodyPr>
          <a:lstStyle/>
          <a:p>
            <a:pPr marL="342900" indent="-342900">
              <a:buFont typeface="Arial" panose="020B0604020202020204" pitchFamily="34" charset="0"/>
              <a:buChar char="•"/>
            </a:pPr>
            <a:r>
              <a:rPr lang="en-AU" sz="2400" dirty="0"/>
              <a:t>Label an anatomical diagram for the respiratory system</a:t>
            </a:r>
          </a:p>
          <a:p>
            <a:pPr marL="342900" indent="-342900">
              <a:buFont typeface="Arial" panose="020B0604020202020204" pitchFamily="34" charset="0"/>
              <a:buChar char="•"/>
            </a:pPr>
            <a:r>
              <a:rPr lang="en-AU" sz="2400" dirty="0"/>
              <a:t>Describe the function of each part</a:t>
            </a:r>
          </a:p>
          <a:p>
            <a:pPr marL="342900" indent="-342900">
              <a:buFont typeface="Arial" panose="020B0604020202020204" pitchFamily="34" charset="0"/>
              <a:buChar char="•"/>
            </a:pPr>
            <a:r>
              <a:rPr lang="en-AU" sz="2400" dirty="0"/>
              <a:t>Relate the structure to the function at the macroscopic and microscopic level</a:t>
            </a:r>
          </a:p>
          <a:p>
            <a:pPr marL="342900" indent="-342900">
              <a:buFont typeface="Arial" panose="020B0604020202020204" pitchFamily="34" charset="0"/>
              <a:buChar char="•"/>
            </a:pPr>
            <a:endParaRPr lang="en-AU" dirty="0"/>
          </a:p>
        </p:txBody>
      </p:sp>
      <p:sp>
        <p:nvSpPr>
          <p:cNvPr id="3107" name="Freeform: Shape 3106">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diagram of a human respiratory system&#10;&#10;Description automatically generated">
            <a:extLst>
              <a:ext uri="{FF2B5EF4-FFF2-40B4-BE49-F238E27FC236}">
                <a16:creationId xmlns:a16="http://schemas.microsoft.com/office/drawing/2014/main" id="{3848A502-B562-CECF-F4DD-240338BA5AC5}"/>
              </a:ext>
            </a:extLst>
          </p:cNvPr>
          <p:cNvPicPr>
            <a:picLocks noChangeAspect="1"/>
          </p:cNvPicPr>
          <p:nvPr/>
        </p:nvPicPr>
        <p:blipFill rotWithShape="1">
          <a:blip r:embed="rId2"/>
          <a:srcRect l="26860" r="11862" b="-1"/>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3765531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E054-F94B-B88F-693F-A47C7B842A5B}"/>
              </a:ext>
            </a:extLst>
          </p:cNvPr>
          <p:cNvSpPr>
            <a:spLocks noGrp="1"/>
          </p:cNvSpPr>
          <p:nvPr>
            <p:ph type="title"/>
          </p:nvPr>
        </p:nvSpPr>
        <p:spPr/>
        <p:txBody>
          <a:bodyPr/>
          <a:lstStyle/>
          <a:p>
            <a:r>
              <a:rPr lang="en-US" dirty="0"/>
              <a:t>Review	</a:t>
            </a:r>
            <a:endParaRPr lang="en-AU" dirty="0"/>
          </a:p>
        </p:txBody>
      </p:sp>
      <p:sp>
        <p:nvSpPr>
          <p:cNvPr id="3" name="Content Placeholder 2">
            <a:extLst>
              <a:ext uri="{FF2B5EF4-FFF2-40B4-BE49-F238E27FC236}">
                <a16:creationId xmlns:a16="http://schemas.microsoft.com/office/drawing/2014/main" id="{97770E42-068E-FAEC-D62E-DC242A289C1E}"/>
              </a:ext>
            </a:extLst>
          </p:cNvPr>
          <p:cNvSpPr>
            <a:spLocks noGrp="1"/>
          </p:cNvSpPr>
          <p:nvPr>
            <p:ph idx="1"/>
          </p:nvPr>
        </p:nvSpPr>
        <p:spPr>
          <a:xfrm>
            <a:off x="662474" y="2312275"/>
            <a:ext cx="11140750" cy="4200491"/>
          </a:xfrm>
        </p:spPr>
        <p:txBody>
          <a:bodyPr>
            <a:normAutofit/>
          </a:bodyPr>
          <a:lstStyle/>
          <a:p>
            <a:pPr marL="342900" indent="-342900">
              <a:buAutoNum type="arabicPeriod"/>
            </a:pPr>
            <a:r>
              <a:rPr lang="en-AU" dirty="0"/>
              <a:t>What is the hierarchy of body organisation?</a:t>
            </a:r>
          </a:p>
          <a:p>
            <a:pPr marL="342900" indent="-342900">
              <a:buAutoNum type="arabicPeriod"/>
            </a:pPr>
            <a:r>
              <a:rPr lang="en-AU" dirty="0"/>
              <a:t>What types of tissues would you expect to find in the respiratory system?</a:t>
            </a:r>
          </a:p>
          <a:p>
            <a:pPr marL="342900" indent="-342900">
              <a:buAutoNum type="arabicPeriod"/>
            </a:pPr>
            <a:r>
              <a:rPr lang="en-AU" dirty="0"/>
              <a:t>What requirements do cells have that relies on the respiratory system?</a:t>
            </a:r>
          </a:p>
          <a:p>
            <a:pPr marL="342900" indent="-342900">
              <a:buAutoNum type="arabicPeriod"/>
            </a:pPr>
            <a:r>
              <a:rPr lang="en-AU" dirty="0"/>
              <a:t>Which means of cell transport are used for oxygen, carbon dioxide and water? Explain why this mechanism suits the molecular structure of these substances.</a:t>
            </a:r>
          </a:p>
        </p:txBody>
      </p:sp>
    </p:spTree>
    <p:extLst>
      <p:ext uri="{BB962C8B-B14F-4D97-AF65-F5344CB8AC3E}">
        <p14:creationId xmlns:p14="http://schemas.microsoft.com/office/powerpoint/2010/main" val="414004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88" name="Rectangle 2087">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90" name="Freeform: Shape 2089">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92" name="Freeform: Shape 2091">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B87F828-671B-4397-BBAD-19A223F404D1}"/>
              </a:ext>
            </a:extLst>
          </p:cNvPr>
          <p:cNvSpPr>
            <a:spLocks noGrp="1"/>
          </p:cNvSpPr>
          <p:nvPr>
            <p:ph type="title"/>
          </p:nvPr>
        </p:nvSpPr>
        <p:spPr>
          <a:xfrm>
            <a:off x="914400" y="442912"/>
            <a:ext cx="5411050" cy="1822123"/>
          </a:xfrm>
        </p:spPr>
        <p:txBody>
          <a:bodyPr anchor="b">
            <a:normAutofit/>
          </a:bodyPr>
          <a:lstStyle/>
          <a:p>
            <a:r>
              <a:rPr lang="en-US" dirty="0"/>
              <a:t>Learning Intentions</a:t>
            </a:r>
            <a:endParaRPr lang="en-AU" dirty="0"/>
          </a:p>
        </p:txBody>
      </p:sp>
      <p:sp>
        <p:nvSpPr>
          <p:cNvPr id="3" name="Content Placeholder 2">
            <a:extLst>
              <a:ext uri="{FF2B5EF4-FFF2-40B4-BE49-F238E27FC236}">
                <a16:creationId xmlns:a16="http://schemas.microsoft.com/office/drawing/2014/main" id="{D4B5797E-7C00-9725-D53D-F1933542260E}"/>
              </a:ext>
            </a:extLst>
          </p:cNvPr>
          <p:cNvSpPr>
            <a:spLocks noGrp="1"/>
          </p:cNvSpPr>
          <p:nvPr>
            <p:ph idx="1"/>
          </p:nvPr>
        </p:nvSpPr>
        <p:spPr>
          <a:xfrm>
            <a:off x="914400" y="2496720"/>
            <a:ext cx="5181599" cy="3467518"/>
          </a:xfrm>
        </p:spPr>
        <p:txBody>
          <a:bodyPr anchor="t">
            <a:normAutofit/>
          </a:bodyPr>
          <a:lstStyle/>
          <a:p>
            <a:pPr marL="228600">
              <a:spcAft>
                <a:spcPts val="600"/>
              </a:spcAft>
              <a:tabLst>
                <a:tab pos="228600" algn="l"/>
              </a:tabLst>
            </a:pPr>
            <a:r>
              <a:rPr lang="en-AU">
                <a:effectLst/>
                <a:latin typeface="Calibri" panose="020F0502020204030204" pitchFamily="34" charset="0"/>
                <a:ea typeface="Calibri" panose="020F0502020204030204" pitchFamily="34" charset="0"/>
                <a:cs typeface="Times New Roman" panose="02020603050405020304" pitchFamily="18" charset="0"/>
              </a:rPr>
              <a:t>the exchange of gases between the internal and external environments of the body is facilitated by the structure and function of the respiratory system at the cell, tissue and organ levels </a:t>
            </a:r>
            <a:endParaRPr lang="en-AU" dirty="0"/>
          </a:p>
        </p:txBody>
      </p:sp>
      <p:sp>
        <p:nvSpPr>
          <p:cNvPr id="2094" name="Freeform: Shape 2093">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5">
            <a:extLst>
              <a:ext uri="{FF2B5EF4-FFF2-40B4-BE49-F238E27FC236}">
                <a16:creationId xmlns:a16="http://schemas.microsoft.com/office/drawing/2014/main" id="{0989F67B-0A09-3517-3EC7-E991CE9E98FE}"/>
              </a:ext>
            </a:extLst>
          </p:cNvPr>
          <p:cNvPicPr>
            <a:picLocks noChangeAspect="1"/>
          </p:cNvPicPr>
          <p:nvPr/>
        </p:nvPicPr>
        <p:blipFill rotWithShape="1">
          <a:blip r:embed="rId2"/>
          <a:srcRect l="22375" r="22940" b="-1"/>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204169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A219996-E115-8B9A-1078-86CE1D146CF9}"/>
            </a:ext>
          </a:extLst>
        </p:cNvPr>
        <p:cNvGrpSpPr/>
        <p:nvPr/>
      </p:nvGrpSpPr>
      <p:grpSpPr>
        <a:xfrm>
          <a:off x="0" y="0"/>
          <a:ext cx="0" cy="0"/>
          <a:chOff x="0" y="0"/>
          <a:chExt cx="0" cy="0"/>
        </a:xfrm>
      </p:grpSpPr>
      <p:sp useBgFill="1">
        <p:nvSpPr>
          <p:cNvPr id="3101" name="Rectangle 3100">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03" name="Freeform: Shape 3102">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05" name="Freeform: Shape 3104">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A1684EF-6E51-14D2-1CF5-9F510F66FFD5}"/>
              </a:ext>
            </a:extLst>
          </p:cNvPr>
          <p:cNvSpPr>
            <a:spLocks noGrp="1"/>
          </p:cNvSpPr>
          <p:nvPr>
            <p:ph type="title"/>
          </p:nvPr>
        </p:nvSpPr>
        <p:spPr>
          <a:xfrm>
            <a:off x="653310" y="546877"/>
            <a:ext cx="5687681" cy="1053160"/>
          </a:xfrm>
        </p:spPr>
        <p:txBody>
          <a:bodyPr anchor="b">
            <a:normAutofit/>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E00C9058-88E4-51D4-E2E6-318126B88D1B}"/>
              </a:ext>
            </a:extLst>
          </p:cNvPr>
          <p:cNvSpPr>
            <a:spLocks noGrp="1"/>
          </p:cNvSpPr>
          <p:nvPr>
            <p:ph idx="1"/>
          </p:nvPr>
        </p:nvSpPr>
        <p:spPr>
          <a:xfrm>
            <a:off x="653310" y="1753299"/>
            <a:ext cx="5442689" cy="4210939"/>
          </a:xfrm>
        </p:spPr>
        <p:txBody>
          <a:bodyPr anchor="t">
            <a:normAutofit/>
          </a:bodyPr>
          <a:lstStyle/>
          <a:p>
            <a:pPr marL="342900" indent="-342900">
              <a:buFont typeface="Arial" panose="020B0604020202020204" pitchFamily="34" charset="0"/>
              <a:buChar char="•"/>
            </a:pPr>
            <a:r>
              <a:rPr lang="en-AU" sz="2400" dirty="0"/>
              <a:t>Label an anatomical diagram for the respiratory system</a:t>
            </a:r>
          </a:p>
          <a:p>
            <a:pPr marL="342900" indent="-342900">
              <a:buFont typeface="Arial" panose="020B0604020202020204" pitchFamily="34" charset="0"/>
              <a:buChar char="•"/>
            </a:pPr>
            <a:r>
              <a:rPr lang="en-AU" sz="2400" dirty="0"/>
              <a:t>Describe the function of each part</a:t>
            </a:r>
          </a:p>
          <a:p>
            <a:pPr marL="342900" indent="-342900">
              <a:buFont typeface="Arial" panose="020B0604020202020204" pitchFamily="34" charset="0"/>
              <a:buChar char="•"/>
            </a:pPr>
            <a:r>
              <a:rPr lang="en-AU" sz="2400" dirty="0"/>
              <a:t>Relate the structure to the function at the macroscopic and microscopic level</a:t>
            </a:r>
          </a:p>
          <a:p>
            <a:pPr marL="342900" indent="-342900">
              <a:buFont typeface="Arial" panose="020B0604020202020204" pitchFamily="34" charset="0"/>
              <a:buChar char="•"/>
            </a:pPr>
            <a:endParaRPr lang="en-AU" dirty="0"/>
          </a:p>
        </p:txBody>
      </p:sp>
      <p:sp>
        <p:nvSpPr>
          <p:cNvPr id="3107" name="Freeform: Shape 3106">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diagram of a human respiratory system&#10;&#10;Description automatically generated">
            <a:extLst>
              <a:ext uri="{FF2B5EF4-FFF2-40B4-BE49-F238E27FC236}">
                <a16:creationId xmlns:a16="http://schemas.microsoft.com/office/drawing/2014/main" id="{3848A502-B562-CECF-F4DD-240338BA5AC5}"/>
              </a:ext>
            </a:extLst>
          </p:cNvPr>
          <p:cNvPicPr>
            <a:picLocks noChangeAspect="1"/>
          </p:cNvPicPr>
          <p:nvPr/>
        </p:nvPicPr>
        <p:blipFill rotWithShape="1">
          <a:blip r:embed="rId2"/>
          <a:srcRect l="26860" r="11862" b="-1"/>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3373936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8D53-2638-9AF1-3D6A-6F1F8254748C}"/>
              </a:ext>
            </a:extLst>
          </p:cNvPr>
          <p:cNvSpPr>
            <a:spLocks noGrp="1"/>
          </p:cNvSpPr>
          <p:nvPr>
            <p:ph type="title"/>
          </p:nvPr>
        </p:nvSpPr>
        <p:spPr/>
        <p:txBody>
          <a:bodyPr/>
          <a:lstStyle/>
          <a:p>
            <a:endParaRPr lang="en-AU"/>
          </a:p>
        </p:txBody>
      </p:sp>
      <p:pic>
        <p:nvPicPr>
          <p:cNvPr id="4" name="Online Media 3" title="Anatomy and physiology of the respiratory system">
            <a:hlinkClick r:id="" action="ppaction://media"/>
            <a:extLst>
              <a:ext uri="{FF2B5EF4-FFF2-40B4-BE49-F238E27FC236}">
                <a16:creationId xmlns:a16="http://schemas.microsoft.com/office/drawing/2014/main" id="{157C5783-88BD-FB9C-2864-1B48E2D94A32}"/>
              </a:ext>
            </a:extLst>
          </p:cNvPr>
          <p:cNvPicPr>
            <a:picLocks noGrp="1" noRot="1" noChangeAspect="1"/>
          </p:cNvPicPr>
          <p:nvPr>
            <p:ph idx="1"/>
            <a:videoFile r:link="rId1"/>
          </p:nvPr>
        </p:nvPicPr>
        <p:blipFill>
          <a:blip r:embed="rId3"/>
          <a:stretch>
            <a:fillRect/>
          </a:stretch>
        </p:blipFill>
        <p:spPr>
          <a:xfrm>
            <a:off x="236407" y="166254"/>
            <a:ext cx="11656383" cy="6585528"/>
          </a:xfrm>
          <a:prstGeom prst="rect">
            <a:avLst/>
          </a:prstGeom>
        </p:spPr>
      </p:pic>
    </p:spTree>
    <p:extLst>
      <p:ext uri="{BB962C8B-B14F-4D97-AF65-F5344CB8AC3E}">
        <p14:creationId xmlns:p14="http://schemas.microsoft.com/office/powerpoint/2010/main" val="57937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8A6A-9C36-3F71-8EE8-3778C78522FF}"/>
              </a:ext>
            </a:extLst>
          </p:cNvPr>
          <p:cNvSpPr>
            <a:spLocks noGrp="1"/>
          </p:cNvSpPr>
          <p:nvPr>
            <p:ph type="title"/>
          </p:nvPr>
        </p:nvSpPr>
        <p:spPr/>
        <p:txBody>
          <a:bodyPr/>
          <a:lstStyle/>
          <a:p>
            <a:r>
              <a:rPr lang="en-AU" dirty="0"/>
              <a:t>The respiratory system</a:t>
            </a:r>
          </a:p>
        </p:txBody>
      </p:sp>
      <p:sp>
        <p:nvSpPr>
          <p:cNvPr id="3" name="Content Placeholder 2">
            <a:extLst>
              <a:ext uri="{FF2B5EF4-FFF2-40B4-BE49-F238E27FC236}">
                <a16:creationId xmlns:a16="http://schemas.microsoft.com/office/drawing/2014/main" id="{A130571C-8240-9C22-C145-E9D6314D8C5E}"/>
              </a:ext>
            </a:extLst>
          </p:cNvPr>
          <p:cNvSpPr>
            <a:spLocks noGrp="1"/>
          </p:cNvSpPr>
          <p:nvPr>
            <p:ph idx="1"/>
          </p:nvPr>
        </p:nvSpPr>
        <p:spPr/>
        <p:txBody>
          <a:bodyPr>
            <a:normAutofit/>
          </a:bodyPr>
          <a:lstStyle/>
          <a:p>
            <a:r>
              <a:rPr lang="en-AU" sz="2400" dirty="0"/>
              <a:t>All cells in the body need oxygen for cellular respiration and a mechanism for removal of carbon dioxide.</a:t>
            </a:r>
          </a:p>
        </p:txBody>
      </p:sp>
    </p:spTree>
    <p:extLst>
      <p:ext uri="{BB962C8B-B14F-4D97-AF65-F5344CB8AC3E}">
        <p14:creationId xmlns:p14="http://schemas.microsoft.com/office/powerpoint/2010/main" val="3306615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91B6-1F5C-9C72-7D15-621C518D610A}"/>
              </a:ext>
            </a:extLst>
          </p:cNvPr>
          <p:cNvSpPr>
            <a:spLocks noGrp="1"/>
          </p:cNvSpPr>
          <p:nvPr>
            <p:ph type="title"/>
          </p:nvPr>
        </p:nvSpPr>
        <p:spPr/>
        <p:txBody>
          <a:bodyPr/>
          <a:lstStyle/>
          <a:p>
            <a:r>
              <a:rPr lang="en-AU" dirty="0"/>
              <a:t>The respiratory system</a:t>
            </a:r>
          </a:p>
        </p:txBody>
      </p:sp>
      <p:sp>
        <p:nvSpPr>
          <p:cNvPr id="3" name="Content Placeholder 2">
            <a:extLst>
              <a:ext uri="{FF2B5EF4-FFF2-40B4-BE49-F238E27FC236}">
                <a16:creationId xmlns:a16="http://schemas.microsoft.com/office/drawing/2014/main" id="{86F1D287-2863-8416-46CA-F99F13A70EE1}"/>
              </a:ext>
            </a:extLst>
          </p:cNvPr>
          <p:cNvSpPr>
            <a:spLocks noGrp="1"/>
          </p:cNvSpPr>
          <p:nvPr>
            <p:ph idx="1"/>
          </p:nvPr>
        </p:nvSpPr>
        <p:spPr/>
        <p:txBody>
          <a:bodyPr/>
          <a:lstStyle/>
          <a:p>
            <a:r>
              <a:rPr lang="en-AU" sz="2400" dirty="0"/>
              <a:t>For the efficient exchange of gases between the blood and air in the alveoli, air must continually be refreshed or moved into (</a:t>
            </a:r>
            <a:r>
              <a:rPr lang="en-AU" sz="2400" b="1" dirty="0"/>
              <a:t>inspiration</a:t>
            </a:r>
            <a:r>
              <a:rPr lang="en-AU" sz="2400" dirty="0"/>
              <a:t>) and out of the lungs (</a:t>
            </a:r>
            <a:r>
              <a:rPr lang="en-AU" sz="2400" b="1" dirty="0"/>
              <a:t>expiration</a:t>
            </a:r>
            <a:r>
              <a:rPr lang="en-AU" sz="2400" dirty="0"/>
              <a:t>) by breathing (</a:t>
            </a:r>
            <a:r>
              <a:rPr lang="en-AU" sz="2400" b="1" dirty="0"/>
              <a:t>ventilation</a:t>
            </a:r>
            <a:r>
              <a:rPr lang="en-AU" sz="2400" dirty="0"/>
              <a:t>).</a:t>
            </a:r>
          </a:p>
          <a:p>
            <a:endParaRPr lang="en-AU" dirty="0"/>
          </a:p>
        </p:txBody>
      </p:sp>
    </p:spTree>
    <p:extLst>
      <p:ext uri="{BB962C8B-B14F-4D97-AF65-F5344CB8AC3E}">
        <p14:creationId xmlns:p14="http://schemas.microsoft.com/office/powerpoint/2010/main" val="165645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EEAC-0C20-2A13-1AB8-CACCCF5D3B55}"/>
              </a:ext>
            </a:extLst>
          </p:cNvPr>
          <p:cNvSpPr>
            <a:spLocks noGrp="1"/>
          </p:cNvSpPr>
          <p:nvPr>
            <p:ph type="title"/>
          </p:nvPr>
        </p:nvSpPr>
        <p:spPr/>
        <p:txBody>
          <a:bodyPr/>
          <a:lstStyle/>
          <a:p>
            <a:r>
              <a:rPr lang="en-AU" dirty="0"/>
              <a:t>The respiratory system</a:t>
            </a:r>
          </a:p>
        </p:txBody>
      </p:sp>
      <p:sp>
        <p:nvSpPr>
          <p:cNvPr id="3" name="Content Placeholder 2">
            <a:extLst>
              <a:ext uri="{FF2B5EF4-FFF2-40B4-BE49-F238E27FC236}">
                <a16:creationId xmlns:a16="http://schemas.microsoft.com/office/drawing/2014/main" id="{D1A959A4-8894-317E-54A8-258ACCF148D5}"/>
              </a:ext>
            </a:extLst>
          </p:cNvPr>
          <p:cNvSpPr>
            <a:spLocks noGrp="1"/>
          </p:cNvSpPr>
          <p:nvPr>
            <p:ph idx="1"/>
          </p:nvPr>
        </p:nvSpPr>
        <p:spPr/>
        <p:txBody>
          <a:bodyPr/>
          <a:lstStyle/>
          <a:p>
            <a:r>
              <a:rPr lang="en-AU" sz="2400" dirty="0"/>
              <a:t>Air flows from places of high pressure to places of low pressure, which is achieved by moving the </a:t>
            </a:r>
            <a:r>
              <a:rPr lang="en-AU" sz="2400" b="1" dirty="0"/>
              <a:t>diaphragm</a:t>
            </a:r>
            <a:r>
              <a:rPr lang="en-AU" sz="2400" dirty="0"/>
              <a:t> and </a:t>
            </a:r>
            <a:r>
              <a:rPr lang="en-AU" sz="2400" b="1" dirty="0"/>
              <a:t>intercostal muscles </a:t>
            </a:r>
            <a:r>
              <a:rPr lang="en-AU" sz="2400" dirty="0"/>
              <a:t>to change the </a:t>
            </a:r>
            <a:r>
              <a:rPr lang="en-AU" sz="2400" b="1" dirty="0"/>
              <a:t>volume </a:t>
            </a:r>
            <a:r>
              <a:rPr lang="en-AU" sz="2400" dirty="0"/>
              <a:t>of the chest cavity.</a:t>
            </a:r>
          </a:p>
          <a:p>
            <a:endParaRPr lang="en-AU" dirty="0"/>
          </a:p>
        </p:txBody>
      </p:sp>
    </p:spTree>
    <p:extLst>
      <p:ext uri="{BB962C8B-B14F-4D97-AF65-F5344CB8AC3E}">
        <p14:creationId xmlns:p14="http://schemas.microsoft.com/office/powerpoint/2010/main" val="4155093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D2260AE-C642-FA52-C58A-50F5414C05E4}"/>
              </a:ext>
            </a:extLst>
          </p:cNvPr>
          <p:cNvPicPr>
            <a:picLocks noGrp="1" noChangeAspect="1"/>
          </p:cNvPicPr>
          <p:nvPr>
            <p:ph idx="1"/>
          </p:nvPr>
        </p:nvPicPr>
        <p:blipFill rotWithShape="1">
          <a:blip r:embed="rId2"/>
          <a:srcRect b="7361"/>
          <a:stretch/>
        </p:blipFill>
        <p:spPr>
          <a:xfrm>
            <a:off x="1972719" y="564187"/>
            <a:ext cx="8246561" cy="5729625"/>
          </a:xfrm>
          <a:prstGeom prst="rect">
            <a:avLst/>
          </a:prstGeom>
        </p:spPr>
      </p:pic>
    </p:spTree>
    <p:extLst>
      <p:ext uri="{BB962C8B-B14F-4D97-AF65-F5344CB8AC3E}">
        <p14:creationId xmlns:p14="http://schemas.microsoft.com/office/powerpoint/2010/main" val="2219374378"/>
      </p:ext>
    </p:extLst>
  </p:cSld>
  <p:clrMapOvr>
    <a:masterClrMapping/>
  </p:clrMapOvr>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1891</TotalTime>
  <Words>258</Words>
  <Application>Microsoft Office PowerPoint</Application>
  <PresentationFormat>Widescreen</PresentationFormat>
  <Paragraphs>23</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vt:lpstr>
      <vt:lpstr>Arial</vt:lpstr>
      <vt:lpstr>Calibri</vt:lpstr>
      <vt:lpstr>Corbel</vt:lpstr>
      <vt:lpstr>SketchLinesVTI</vt:lpstr>
      <vt:lpstr>Respiratory System</vt:lpstr>
      <vt:lpstr>Review </vt:lpstr>
      <vt:lpstr>Learning Intentions</vt:lpstr>
      <vt:lpstr>Success Criteria</vt:lpstr>
      <vt:lpstr>PowerPoint Presentation</vt:lpstr>
      <vt:lpstr>The respiratory system</vt:lpstr>
      <vt:lpstr>The respiratory system</vt:lpstr>
      <vt:lpstr>The respiratory system</vt:lpstr>
      <vt:lpstr>PowerPoint Presentation</vt:lpstr>
      <vt:lpstr>PowerPoint Presentation</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JOHNSON Kristy [Narrogin Senior High School]</cp:lastModifiedBy>
  <cp:revision>19</cp:revision>
  <dcterms:created xsi:type="dcterms:W3CDTF">2023-02-01T11:31:06Z</dcterms:created>
  <dcterms:modified xsi:type="dcterms:W3CDTF">2024-03-08T01:00:14Z</dcterms:modified>
</cp:coreProperties>
</file>